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297" r:id="rId2"/>
    <p:sldId id="572" r:id="rId3"/>
    <p:sldId id="565" r:id="rId4"/>
    <p:sldId id="349" r:id="rId5"/>
    <p:sldId id="444" r:id="rId6"/>
    <p:sldId id="834" r:id="rId7"/>
    <p:sldId id="394" r:id="rId8"/>
    <p:sldId id="395" r:id="rId9"/>
    <p:sldId id="582" r:id="rId10"/>
    <p:sldId id="445" r:id="rId11"/>
    <p:sldId id="397" r:id="rId12"/>
    <p:sldId id="447" r:id="rId13"/>
    <p:sldId id="400" r:id="rId14"/>
    <p:sldId id="401" r:id="rId15"/>
    <p:sldId id="402" r:id="rId16"/>
    <p:sldId id="406" r:id="rId17"/>
    <p:sldId id="837" r:id="rId18"/>
    <p:sldId id="298" r:id="rId19"/>
    <p:sldId id="299" r:id="rId20"/>
    <p:sldId id="350" r:id="rId21"/>
    <p:sldId id="383" r:id="rId22"/>
    <p:sldId id="384" r:id="rId23"/>
    <p:sldId id="385" r:id="rId24"/>
    <p:sldId id="387" r:id="rId25"/>
    <p:sldId id="388" r:id="rId26"/>
    <p:sldId id="389" r:id="rId27"/>
    <p:sldId id="391" r:id="rId28"/>
    <p:sldId id="390" r:id="rId29"/>
    <p:sldId id="448" r:id="rId30"/>
    <p:sldId id="449" r:id="rId31"/>
    <p:sldId id="392" r:id="rId32"/>
    <p:sldId id="450" r:id="rId33"/>
    <p:sldId id="405" r:id="rId34"/>
    <p:sldId id="407" r:id="rId35"/>
    <p:sldId id="408" r:id="rId36"/>
    <p:sldId id="386" r:id="rId37"/>
    <p:sldId id="393" r:id="rId38"/>
    <p:sldId id="454" r:id="rId39"/>
    <p:sldId id="459" r:id="rId40"/>
    <p:sldId id="457" r:id="rId41"/>
    <p:sldId id="458" r:id="rId42"/>
    <p:sldId id="410" r:id="rId43"/>
    <p:sldId id="411" r:id="rId44"/>
    <p:sldId id="412" r:id="rId45"/>
    <p:sldId id="413" r:id="rId46"/>
    <p:sldId id="838" r:id="rId47"/>
    <p:sldId id="414" r:id="rId48"/>
    <p:sldId id="451" r:id="rId49"/>
    <p:sldId id="415" r:id="rId50"/>
    <p:sldId id="416" r:id="rId51"/>
    <p:sldId id="418" r:id="rId52"/>
    <p:sldId id="417" r:id="rId53"/>
    <p:sldId id="419" r:id="rId54"/>
    <p:sldId id="420" r:id="rId55"/>
    <p:sldId id="452" r:id="rId56"/>
    <p:sldId id="421" r:id="rId57"/>
    <p:sldId id="422" r:id="rId58"/>
    <p:sldId id="425" r:id="rId59"/>
    <p:sldId id="423" r:id="rId60"/>
    <p:sldId id="424" r:id="rId61"/>
    <p:sldId id="426" r:id="rId62"/>
    <p:sldId id="427" r:id="rId63"/>
    <p:sldId id="428" r:id="rId64"/>
    <p:sldId id="429" r:id="rId65"/>
    <p:sldId id="431" r:id="rId66"/>
    <p:sldId id="453" r:id="rId67"/>
    <p:sldId id="432" r:id="rId68"/>
    <p:sldId id="433" r:id="rId69"/>
    <p:sldId id="438" r:id="rId70"/>
    <p:sldId id="461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6" autoAdjust="0"/>
    <p:restoredTop sz="94162" autoAdjust="0"/>
  </p:normalViewPr>
  <p:slideViewPr>
    <p:cSldViewPr snapToGrid="0">
      <p:cViewPr varScale="1">
        <p:scale>
          <a:sx n="124" d="100"/>
          <a:sy n="124" d="100"/>
        </p:scale>
        <p:origin x="122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Fancy</a:t>
            </a:r>
            <a:r>
              <a:rPr lang="en-US" baseline="0" dirty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/>
              <a:t>std</a:t>
            </a:r>
            <a:r>
              <a:rPr lang="en-US" sz="1200" dirty="0"/>
              <a:t> error is more</a:t>
            </a:r>
            <a:r>
              <a:rPr lang="en-US" sz="1200" baseline="0" dirty="0"/>
              <a:t> than the coefficient you can’t really trust the coefficient since it could be positive or negative…the model couldn’t figure it out.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>
                <a:effectLst/>
              </a:rPr>
              <a:t>CC_clean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Automatic_clean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Met_Color_clean</a:t>
            </a:r>
            <a:endParaRPr lang="en-US" dirty="0">
              <a:effectLst/>
            </a:endParaRPr>
          </a:p>
          <a:p>
            <a:endParaRPr lang="en-US" baseline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effectLst/>
              </a:rPr>
              <a:t>Fuel_Type_catP</a:t>
            </a:r>
            <a:r>
              <a:rPr lang="en-US" dirty="0">
                <a:effectLst/>
              </a:rPr>
              <a:t> (prevalence) </a:t>
            </a:r>
            <a:r>
              <a:rPr lang="en-US" dirty="0" err="1">
                <a:effectLst/>
              </a:rPr>
              <a:t>ie</a:t>
            </a:r>
            <a:r>
              <a:rPr lang="en-US" dirty="0">
                <a:effectLst/>
              </a:rPr>
              <a:t>.</a:t>
            </a:r>
            <a:r>
              <a:rPr lang="en-US" baseline="0" dirty="0">
                <a:effectLst/>
              </a:rPr>
              <a:t> 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could drop</a:t>
            </a:r>
            <a:r>
              <a:rPr lang="en-US" baseline="0" dirty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predict warning about rank deficient matrices:</a:t>
            </a:r>
          </a:p>
          <a:p>
            <a:r>
              <a:rPr lang="en-US" dirty="0"/>
              <a:t>Rank of the matrix</a:t>
            </a:r>
            <a:r>
              <a:rPr lang="en-US" baseline="0" dirty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want to “spend” data</a:t>
            </a:r>
          </a:p>
          <a:p>
            <a:r>
              <a:rPr lang="en-US" dirty="0"/>
              <a:t>For large</a:t>
            </a:r>
            <a:r>
              <a:rPr lang="en-US" baseline="0" dirty="0"/>
              <a:t> data – production, 10% improvement = $500M; 10% overfitting = $-500m</a:t>
            </a:r>
          </a:p>
          <a:p>
            <a:r>
              <a:rPr lang="en-US" baseline="0" dirty="0"/>
              <a:t>Additional layer of </a:t>
            </a:r>
            <a:r>
              <a:rPr lang="en-US" baseline="0" dirty="0" err="1"/>
              <a:t>partitionoing</a:t>
            </a:r>
            <a:r>
              <a:rPr lang="en-US" baseline="0" dirty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did carat to diamond prices</a:t>
            </a:r>
          </a:p>
          <a:p>
            <a:r>
              <a:rPr lang="en-US" dirty="0"/>
              <a:t>Now let’s add more than 1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we expect the</a:t>
            </a:r>
            <a:r>
              <a:rPr lang="en-US" baseline="0" dirty="0"/>
              <a:t> beta signs to be?  </a:t>
            </a:r>
            <a:r>
              <a:rPr lang="en-US" baseline="0" dirty="0" err="1"/>
              <a:t>Whats</a:t>
            </a:r>
            <a:r>
              <a:rPr lang="en-US" baseline="0" dirty="0"/>
              <a:t> the relationship the information has with ice cream sales?</a:t>
            </a:r>
          </a:p>
          <a:p>
            <a:r>
              <a:rPr lang="en-US" baseline="0" dirty="0"/>
              <a:t>Temp goes up? Sales go up.  Temp goes down? Sales go down.  Positive relationship</a:t>
            </a:r>
          </a:p>
          <a:p>
            <a:r>
              <a:rPr lang="en-US" baseline="0" dirty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good model?</a:t>
            </a:r>
          </a:p>
          <a:p>
            <a:r>
              <a:rPr lang="en-US" dirty="0"/>
              <a:t>18 + -18 cancel each other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10/7/24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10/7/24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10/7/24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10/7/24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10/7/24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10/7/24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10/7/24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10/7/24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4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10/7/24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Overfitting, continued.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Too many predictors start to inject noise not signal 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Not adhering to a priori partitioning – </a:t>
            </a:r>
            <a:r>
              <a:rPr lang="en-US" sz="2200" i="1" dirty="0">
                <a:latin typeface="Franklin Gothic Book" pitchFamily="34" charset="0"/>
              </a:rPr>
              <a:t>up next</a:t>
            </a:r>
          </a:p>
          <a:p>
            <a:pPr marL="742950" lvl="1" indent="-285750">
              <a:defRPr/>
            </a:pPr>
            <a:r>
              <a:rPr lang="en-US" sz="2200" dirty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dirty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dirty="0">
                <a:latin typeface="Franklin Gothic Book" pitchFamily="34" charset="0"/>
              </a:rPr>
              <a:t>Consequence:  Deployed model will not work as well as expected with completely new data.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1A5FB38-74F2-5D47-A775-AB0E0CCCA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dirty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dirty="0"/>
              <a:t>Test model on the test portion</a:t>
            </a:r>
          </a:p>
          <a:p>
            <a:pPr>
              <a:buFont typeface="Wingdings 2" pitchFamily="18" charset="2"/>
              <a:buNone/>
            </a:pPr>
            <a:endParaRPr lang="en-US" dirty="0"/>
          </a:p>
          <a:p>
            <a:pPr>
              <a:buFont typeface="Wingdings 2" pitchFamily="18" charset="2"/>
              <a:buNone/>
            </a:pPr>
            <a:endParaRPr lang="en-US" b="1" dirty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16BA2CBA-E188-9046-874C-3E46C0B8D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Overfitting - Partitioning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Tune a model and/or compare models with the validation 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/>
              <a:t>The “true” way a model will behave when launched on new data.</a:t>
            </a:r>
          </a:p>
          <a:p>
            <a:pPr>
              <a:buFont typeface="Wingdings 2" pitchFamily="18" charset="2"/>
              <a:buNone/>
            </a:pPr>
            <a:endParaRPr lang="en-US" sz="1800" dirty="0"/>
          </a:p>
          <a:p>
            <a:pPr>
              <a:buFont typeface="Wingdings 2" pitchFamily="18" charset="2"/>
              <a:buNone/>
            </a:pPr>
            <a:endParaRPr lang="en-US" sz="1800" b="1" dirty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2028825"/>
            <a:ext cx="4567238" cy="43005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Data</a:t>
              </a: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Training Data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Test Data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36F89562-CBB1-E44D-8238-F62E5861C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/>
              <a:t>If you have enough data and the model impact 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/>
              <a:t>However, this much effort is not always undertaken</a:t>
            </a:r>
            <a:r>
              <a:rPr lang="en-US" dirty="0"/>
              <a:t>.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 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Validation Data</a:t>
            </a:r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14ED30B5-3962-294C-824D-CC04CDFCB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Next Glass is now out of business but leveraged chemistry &amp; modeling for it’s business model.</a:t>
            </a:r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Train/Test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Train/Validation/Test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Engineering/Train/</a:t>
            </a:r>
          </a:p>
          <a:p>
            <a:pPr algn="ctr"/>
            <a:r>
              <a:rPr lang="en-US" dirty="0"/>
              <a:t>Validation/Test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/>
              <a:t>Open </a:t>
            </a:r>
            <a:r>
              <a:rPr lang="en-US" sz="2400" b="1" u="sng" dirty="0" err="1"/>
              <a:t>B_anotherGlass.R</a:t>
            </a:r>
            <a:endParaRPr lang="en-US" sz="2400" b="1" u="sng" dirty="0"/>
          </a:p>
        </p:txBody>
      </p:sp>
      <p:sp>
        <p:nvSpPr>
          <p:cNvPr id="76" name="Footer Placeholder 5">
            <a:extLst>
              <a:ext uri="{FF2B5EF4-FFF2-40B4-BE49-F238E27FC236}">
                <a16:creationId xmlns:a16="http://schemas.microsoft.com/office/drawing/2014/main" id="{9F10186E-7B18-9346-B7E5-6D6426C24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Franklin Gothic Book" pitchFamily="34" charset="0"/>
              </a:rPr>
              <a:t>Data Mining: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Supervised - Classification &amp; Prediction</a:t>
            </a:r>
          </a:p>
          <a:p>
            <a:pPr lvl="1"/>
            <a:r>
              <a:rPr lang="en-US" altLang="en-US" sz="2100" dirty="0">
                <a:latin typeface="Franklin Gothic Book" pitchFamily="34" charset="0"/>
              </a:rPr>
              <a:t>Unsupervised-  Association Rules, Data Reduction, Data Exploration &amp; Visualization</a:t>
            </a:r>
          </a:p>
          <a:p>
            <a:r>
              <a:rPr lang="en-US" altLang="en-US" sz="2400" dirty="0">
                <a:latin typeface="Franklin Gothic Book" pitchFamily="34" charset="0"/>
              </a:rPr>
              <a:t>Before algorithms can be applied, data must be explored then pre-processed (treated)</a:t>
            </a:r>
          </a:p>
          <a:p>
            <a:r>
              <a:rPr lang="en-US" altLang="en-US" sz="2400" dirty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Today’s lesson explores partitioning and simple prediction.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6033828-A9F3-F84B-8E44-FCE10CDBD3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Methods: Classification and </a:t>
            </a:r>
            <a:r>
              <a:rPr lang="en-US" altLang="en-US" u="sng" dirty="0">
                <a:latin typeface="Franklin Gothic Book" pitchFamily="34" charset="0"/>
              </a:rPr>
              <a:t>Prediction</a:t>
            </a:r>
          </a:p>
          <a:p>
            <a:pPr eaLnBrk="1" hangingPunct="1"/>
            <a:endParaRPr lang="en-US" altLang="en-US" dirty="0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4024948-E463-764F-B1B4-58E5D4C9D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17045" y="2180174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133549" y="2305933"/>
            <a:ext cx="1403458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Algorithm</a:t>
            </a: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One 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Context</a:t>
            </a: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QB score?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8ACCC4AA-49A7-8A46-8872-BB55B839D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1" y="1714500"/>
            <a:ext cx="5238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 using linear regression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3340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is an initial starting algorithm. It puts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902" y="3960145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3257694-CBCA-0A4F-BFA8-7C59569A3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6414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impacts ice cream sales?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FF763AB2-9B57-A642-868C-A8E20013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/>
              <a:t>Linear Regression for continuous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*day) +</a:t>
                  </a:r>
                  <a:r>
                    <a:rPr lang="el-GR" sz="2000" dirty="0"/>
                    <a:t> </a:t>
                  </a:r>
                  <a:r>
                    <a:rPr lang="en-US" sz="2000" dirty="0"/>
                    <a:t>(</a:t>
                  </a:r>
                  <a14:m>
                    <m:oMath xmlns:m="http://schemas.openxmlformats.org/officeDocument/2006/math">
                      <m:r>
                        <a:rPr lang="el-GR" sz="20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000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*price) + error</a:t>
                  </a: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>
                  <a:blip r:embed="rId4"/>
                  <a:stretch>
                    <a:fillRect l="-1030" b="-97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linear combination of temperature values, day of the week dummy variables and price estimate the number of cones that will sell.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032A7D9-C4FC-1146-9EEB-11337D397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4D18A85C-83E2-9643-9A92-3F05F2D79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Outcome:</a:t>
            </a:r>
          </a:p>
          <a:p>
            <a:pPr algn="ctr"/>
            <a:r>
              <a:rPr lang="en-US" dirty="0"/>
              <a:t>The “dependent”, “y” or “target”.</a:t>
            </a:r>
          </a:p>
          <a:p>
            <a:pPr algn="ctr"/>
            <a:r>
              <a:rPr lang="en-US" sz="1400" i="1" dirty="0"/>
              <a:t>Number of Ice Cream Cones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DF1D7D29-F21A-A843-A684-F1AA16570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Constant:</a:t>
            </a:r>
          </a:p>
          <a:p>
            <a:pPr algn="ctr"/>
            <a:r>
              <a:rPr lang="en-US" dirty="0"/>
              <a:t>The “intercept” or “beta-naught” has no predictor associated with it. </a:t>
            </a:r>
          </a:p>
          <a:p>
            <a:pPr algn="ctr"/>
            <a:r>
              <a:rPr lang="en-US" sz="1400" i="1" dirty="0"/>
              <a:t>Avg. Number of Ice Cream Cones expected to sell if predictors were all 0.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C18B81C-DF86-194E-AC2D-8641713CA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Predictors:</a:t>
            </a:r>
          </a:p>
          <a:p>
            <a:pPr algn="ctr"/>
            <a:r>
              <a:rPr lang="en-US" dirty="0"/>
              <a:t>The “informative features”, “x” or “independent” variables.  </a:t>
            </a:r>
          </a:p>
          <a:p>
            <a:pPr algn="ctr"/>
            <a:r>
              <a:rPr lang="en-US" sz="1400" i="1" dirty="0"/>
              <a:t>Variables affecting sales in the data, temp, day, &amp; price.  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72B20728-E4B2-324E-B66C-1C7B142AE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Coefficients:</a:t>
            </a:r>
          </a:p>
          <a:p>
            <a:pPr algn="ctr"/>
            <a:r>
              <a:rPr lang="en-US" dirty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63DC660-19FD-0F4D-BD02-7A08C6239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Error:</a:t>
            </a:r>
          </a:p>
          <a:p>
            <a:pPr algn="ctr"/>
            <a:r>
              <a:rPr lang="en-US" dirty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B17D141-E002-FB47-8314-0F77C200A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/>
              <a:t>The linear combination equation captures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>
                <a:solidFill>
                  <a:schemeClr val="tx1"/>
                </a:solidFill>
              </a:rPr>
              <a:t>This combination manifests as the “best fit line”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83BAD3EC-AD62-D54C-A619-E2DE77F72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</a:t>
                  </a:r>
                  <a:r>
                    <a:rPr lang="en" dirty="0" err="1">
                      <a:latin typeface="Open Sans"/>
                      <a:ea typeface="Open Sans"/>
                      <a:cs typeface="Open Sans"/>
                      <a:sym typeface="Open Sans"/>
                    </a:rPr>
                    <a:t>saturday_dummy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002560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Saturday_dummy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7CD9B0F-BAC7-9848-B6F6-BECF05BE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77561"/>
              </p:ext>
            </p:extLst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dirty="0"/>
                    <a:t> </a:t>
                  </a:r>
                  <a:r>
                    <a:rPr lang="en-US" dirty="0"/>
                    <a:t>0.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dirty="0"/>
                    <a:t> </a:t>
                  </a:r>
                  <a:r>
                    <a:rPr lang="en-US" dirty="0"/>
                    <a:t>-0.5</a:t>
                  </a:r>
                  <a:r>
                    <a:rPr lang="en" dirty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>
                  <a:blip r:embed="rId3"/>
                  <a:stretch>
                    <a:fillRect l="-750" b="-24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7A9D26-5911-402B-B52F-D0DC2E5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01177"/>
              </p:ext>
            </p:extLst>
          </p:nvPr>
        </p:nvGraphicFramePr>
        <p:xfrm>
          <a:off x="1524000" y="3968078"/>
          <a:ext cx="609600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9158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Beta-Naught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Best</a:t>
                      </a:r>
                      <a:r>
                        <a:rPr lang="en-US" baseline="0" dirty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80 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 *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*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 *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0DB6DC-FCE8-CE44-AE80-033C1388F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Minimizing the Sum of Ordinary Least Squared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53E33A6-CC58-6B42-8D94-6C61B704B2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/>
              <a:t>Big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Equation:</a:t>
            </a:r>
          </a:p>
          <a:p>
            <a:r>
              <a:rPr lang="en-US" dirty="0"/>
              <a:t>Y= 0 +(0*x)</a:t>
            </a:r>
          </a:p>
          <a:p>
            <a:endParaRPr lang="en-US" dirty="0"/>
          </a:p>
          <a:p>
            <a:r>
              <a:rPr lang="en-US" dirty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/>
          </a:p>
          <a:p>
            <a:r>
              <a:rPr lang="en-US" dirty="0"/>
              <a:t>X 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4CDA995-4632-AD4B-9075-874D80C9B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some are negative and some are positive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298EE999-AC42-3349-9B80-3ABD0906B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 line is the predicted outcome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Y Values represent 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Equals the Error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(18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/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sz="2400" b="1" dirty="0">
                <a:solidFill>
                  <a:schemeClr val="accent1"/>
                </a:solidFill>
              </a:rPr>
              <a:t> + 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sz="2400" dirty="0"/>
              <a:t> +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-3</a:t>
            </a: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5097F8E-0B0D-F346-8CD8-D5AADD753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DF86F6-69F4-E44A-A229-A46DCB5869E2}"/>
              </a:ext>
            </a:extLst>
          </p:cNvPr>
          <p:cNvSpPr/>
          <p:nvPr/>
        </p:nvSpPr>
        <p:spPr>
          <a:xfrm>
            <a:off x="1286933" y="3496733"/>
            <a:ext cx="7459134" cy="440267"/>
          </a:xfrm>
          <a:prstGeom prst="rect">
            <a:avLst/>
          </a:prstGeom>
          <a:solidFill>
            <a:srgbClr val="A51C3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9" grpId="0"/>
      <p:bldP spid="21" grpId="0" animBg="1"/>
      <p:bldP spid="22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Squared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Without squaring the errors positive &amp; negative prediction errors cancel each other out.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(18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+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Squaring the error means negative errors have the same impact on the optimization function.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+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/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8445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48618E73-0F32-2A4C-904C-C8544B900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really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This is called “ordinary least squares (OLS).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172D24-5321-474F-ACEA-E42E86E7D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35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C_Regression.R</a:t>
            </a:r>
            <a:endParaRPr lang="en-US" sz="2800" b="1" u="sng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D6A1ED-B4E3-0940-A125-9241151B7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>
                <a:solidFill>
                  <a:schemeClr val="tx1"/>
                </a:solidFill>
              </a:rPr>
              <a:t>Sq</a:t>
            </a:r>
            <a:r>
              <a:rPr lang="en-US" dirty="0">
                <a:solidFill>
                  <a:schemeClr val="tx1"/>
                </a:solidFill>
              </a:rPr>
              <a:t> there are two popular KPI for evaluating continuous model predictions.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76262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5F47930-7DB6-DA42-93CF-AF2683E5A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manually calculate RMSE, work the acronym backwards.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ERROR-SQ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4995EDA-6662-044E-B82F-B26D1CA9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Open </a:t>
            </a:r>
            <a:r>
              <a:rPr lang="en-US" sz="2400" u="sng" dirty="0" err="1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Diamond Prices with linear regression.</a:t>
            </a:r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the same units being measured, tells you +/- the prediction error.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5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Squared Errors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36+16+9+4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=4.03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09AE1DD6-3832-4648-92FF-5560975F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57088-B8D5-F347-8350-2DFAB51DB8CE}"/>
              </a:ext>
            </a:extLst>
          </p:cNvPr>
          <p:cNvSpPr txBox="1"/>
          <p:nvPr/>
        </p:nvSpPr>
        <p:spPr>
          <a:xfrm>
            <a:off x="7823834" y="1664193"/>
            <a:ext cx="73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3CBF-9523-364B-9D90-246B5F626CBA}"/>
              </a:ext>
            </a:extLst>
          </p:cNvPr>
          <p:cNvSpPr txBox="1"/>
          <p:nvPr/>
        </p:nvSpPr>
        <p:spPr>
          <a:xfrm>
            <a:off x="5868688" y="1664193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A9DB7D-EBDB-0841-B41E-6AED61445CFA}"/>
              </a:ext>
            </a:extLst>
          </p:cNvPr>
          <p:cNvSpPr txBox="1"/>
          <p:nvPr/>
        </p:nvSpPr>
        <p:spPr>
          <a:xfrm>
            <a:off x="3929679" y="1664193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SQUARED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C5549-F28C-B54C-9215-B7DF0E2F8C70}"/>
              </a:ext>
            </a:extLst>
          </p:cNvPr>
          <p:cNvSpPr txBox="1"/>
          <p:nvPr/>
        </p:nvSpPr>
        <p:spPr>
          <a:xfrm>
            <a:off x="2949245" y="1664193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b="1" u="sng" dirty="0">
                <a:solidFill>
                  <a:schemeClr val="bg1"/>
                </a:solidFill>
              </a:rPr>
              <a:t>forecast</a:t>
            </a:r>
            <a:r>
              <a:rPr lang="en-US" dirty="0">
                <a:solidFill>
                  <a:schemeClr val="bg1"/>
                </a:solidFill>
              </a:rPr>
              <a:t> value.  Lastly calculate a mean average of all the percentage errors. 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05170"/>
              </p:ext>
            </p:extLst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Predicted/Forecasted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% of Forecast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=6/16 or </a:t>
                      </a:r>
                      <a:r>
                        <a:rPr lang="en-US" b="1" dirty="0"/>
                        <a:t>37%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=4/8 or </a:t>
                      </a:r>
                    </a:p>
                    <a:p>
                      <a:pPr algn="ctr"/>
                      <a:r>
                        <a:rPr lang="en-US" b="1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=3/17 or </a:t>
                      </a:r>
                      <a:r>
                        <a:rPr lang="en-US" b="1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=2/34 or </a:t>
                      </a:r>
                    </a:p>
                    <a:p>
                      <a:pPr algn="ctr"/>
                      <a:r>
                        <a:rPr lang="en-US" b="1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of Percentages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37%+50%+17%+5%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=27.7%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37F973EE-3F9F-0B47-8496-24706EFE6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F39368-192E-8240-B2C8-6DEBFA2309BE}"/>
              </a:ext>
            </a:extLst>
          </p:cNvPr>
          <p:cNvSpPr txBox="1"/>
          <p:nvPr/>
        </p:nvSpPr>
        <p:spPr>
          <a:xfrm>
            <a:off x="7705083" y="1647125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MEAN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CA023A-2467-8147-9D54-8383663A669D}"/>
              </a:ext>
            </a:extLst>
          </p:cNvPr>
          <p:cNvSpPr txBox="1"/>
          <p:nvPr/>
        </p:nvSpPr>
        <p:spPr>
          <a:xfrm>
            <a:off x="3653588" y="1647125"/>
            <a:ext cx="118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ABSOLUTE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6DB6D-F1A1-6F41-B598-E2E386F5FF96}"/>
              </a:ext>
            </a:extLst>
          </p:cNvPr>
          <p:cNvSpPr txBox="1"/>
          <p:nvPr/>
        </p:nvSpPr>
        <p:spPr>
          <a:xfrm>
            <a:off x="4983405" y="1647125"/>
            <a:ext cx="5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42807-C57F-114B-995A-E1EC02FF2734}"/>
              </a:ext>
            </a:extLst>
          </p:cNvPr>
          <p:cNvSpPr txBox="1"/>
          <p:nvPr/>
        </p:nvSpPr>
        <p:spPr>
          <a:xfrm>
            <a:off x="2798610" y="1647125"/>
            <a:ext cx="83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8856-D1A5-824F-835D-56AC03F7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92" y="3007895"/>
            <a:ext cx="3720283" cy="118410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positive relationship between number of rooms and housing prices.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692855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Reviewing beta coefficients can explain relationships, some positive, some negative &gt;&gt;&gt;</a:t>
            </a:r>
          </a:p>
        </p:txBody>
      </p:sp>
      <p:sp>
        <p:nvSpPr>
          <p:cNvPr id="10" name="Oval 9"/>
          <p:cNvSpPr/>
          <p:nvPr/>
        </p:nvSpPr>
        <p:spPr>
          <a:xfrm>
            <a:off x="637236" y="3742478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Holding all other inputs constant </a:t>
            </a:r>
            <a:r>
              <a:rPr lang="en-US" dirty="0"/>
              <a:t>the median price would increase $3655 for each room.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0AC6495A-84FB-CE45-A81C-6681689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>
              <a:latin typeface="Franklin Gothic Book" pitchFamily="34" charset="0"/>
            </a:endParaRP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“goodness-of-fit”: R</a:t>
            </a:r>
            <a:r>
              <a:rPr lang="en-US" baseline="30000">
                <a:latin typeface="Franklin Gothic Book" pitchFamily="34" charset="0"/>
              </a:rPr>
              <a:t>2</a:t>
            </a:r>
            <a:r>
              <a:rPr lang="en-US">
                <a:latin typeface="Franklin Gothic Book" pitchFamily="34" charset="0"/>
              </a:rPr>
              <a:t>, residual analysis, p-values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F009198-D96F-E943-9C87-9741A642E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>
                <a:latin typeface="Franklin Gothic Book" pitchFamily="34" charset="0"/>
              </a:rPr>
              <a:t>Goal: </a:t>
            </a:r>
            <a:r>
              <a:rPr lang="en-US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Model Goal: </a:t>
            </a:r>
            <a:r>
              <a:rPr lang="en-US" b="1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>
                <a:latin typeface="Franklin Gothic Book" pitchFamily="34" charset="0"/>
              </a:rPr>
              <a:t>Explaining role of predictors is not primary purpose (but useful)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24A0423-B2D5-1646-86F9-1D8CF70D4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Explanatory Vs Predictive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Make sure you understand the point of your project</a:t>
            </a:r>
          </a:p>
          <a:p>
            <a:pPr algn="ctr"/>
            <a:r>
              <a:rPr lang="en-US" dirty="0"/>
              <a:t>(explanatory or predictive)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leaders want to make accurate predictions about the future?</a:t>
            </a:r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impacts how you evaluate the model and even what variables you choose.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21D1001-942F-294E-B190-F0498FEF4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12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/>
              <a:t>How does truecar.com know the price is “great?”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39678D3-32D2-2D4B-81E0-91049E99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Yeah!  I got a new job!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D815C98-8ED6-DA41-A462-F9829543C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Dale, 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/>
              <a:t>Welcome Dale to </a:t>
            </a:r>
            <a:r>
              <a:rPr lang="en-US" dirty="0" err="1"/>
              <a:t>TrueCar’s</a:t>
            </a:r>
            <a:r>
              <a:rPr lang="en-US" dirty="0"/>
              <a:t> Competitor: </a:t>
            </a:r>
            <a:r>
              <a:rPr lang="en-US" dirty="0" err="1"/>
              <a:t>OldCar</a:t>
            </a:r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2EBDB9A-A73C-8F4B-9173-C7F9882A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help Dale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of course.  This sounds like a predictive modeling project.  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F3C3A30A-9D0A-2B43-A615-F95A0DE5D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/>
              <a:t>Remember the Workflow?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Formulation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requirements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car attributes 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Explore the data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Asses/Adjust the Project Artifacts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Document to make it repeatable  </a:t>
            </a:r>
            <a:r>
              <a:rPr lang="en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Results</a:t>
            </a: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94A99A6-A122-7241-A528-F88FE1CED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Open </a:t>
            </a:r>
            <a:r>
              <a:rPr lang="en-US" sz="2800" b="1" u="sng" dirty="0" err="1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the preprocessing and partitioning code in your toolbox, create a linear model of Toyota prices.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0505497B-833F-C649-8126-B4C28DC53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Don’t shock the cat by having multi-collinearity.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 other words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presence of two or more predictor variables sharing the same linear relationship with the outcome variable.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Two+ informative features are measuring essentially the same thing.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predicting ice cream sales you include Fahrenheit and Celsius temperatures as two separate informative features.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1D592AA-17AC-774D-8119-5A393CA4C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is susceptible to </a:t>
            </a:r>
            <a:r>
              <a:rPr lang="en-US" b="1" dirty="0">
                <a:solidFill>
                  <a:schemeClr val="accent1"/>
                </a:solidFill>
              </a:rPr>
              <a:t>multi-</a:t>
            </a:r>
            <a:r>
              <a:rPr lang="en-US" b="1" dirty="0" err="1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happens with multi-collinearity?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good news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Best 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effect is exaggerated e.g. double counted.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algorithms are not affected by double counting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R removes it, do not rely on the function.  Understanding the data you put in will avoid “garbage in, garbage out” scenarios.</a:t>
            </a:r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2463617" y="5231983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Make happy cats by</a:t>
            </a:r>
          </a:p>
          <a:p>
            <a:pPr algn="ctr"/>
            <a:r>
              <a:rPr lang="en-US" sz="1400" dirty="0"/>
              <a:t> knowing your data.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71995084-0CA9-6D42-8B1A-615F443D0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R, script 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8DC6-A5F2-4C44-B5E1-CC6718870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B6EC10E-0713-A647-89AD-F2F2FABE0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 ID of multi </a:t>
            </a:r>
            <a:r>
              <a:rPr lang="en-US" sz="1200" dirty="0" err="1"/>
              <a:t>colinearity</a:t>
            </a:r>
            <a:endParaRPr lang="en-US" sz="1200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334BB452-FA0D-474F-9C83-B1E1F41EE9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Another name for errors.</a:t>
            </a:r>
          </a:p>
          <a:p>
            <a:pPr algn="ctr"/>
            <a:r>
              <a:rPr lang="en-US" sz="1200" dirty="0"/>
              <a:t>Summary stats for the errors.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D23BDEA-A70E-C341-89CB-E01AE32EB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Treated Variable Names i.e. informative features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546694E-9D07-014F-9337-9E1709134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4363" y="1111250"/>
          <a:ext cx="7915275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in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Partitioning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070941"/>
                  </a:ext>
                </a:extLst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Kwartler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Coefficients or Beta values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DEF1774D-7B2F-764C-8342-3A2A433C4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average amount that the coefficients vary 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5D227B7-0814-9544-B047-9C1F84968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0.  In another way, values away from 0 indicate a real relationship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8C65AE5-8B9A-D746-AE91-5E9B13934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The probability of seeing a value larger than the t value.</a:t>
            </a:r>
          </a:p>
          <a:p>
            <a:pPr algn="ctr"/>
            <a:r>
              <a:rPr lang="en-US" sz="1200" dirty="0"/>
              <a:t>Small p-values mean its less likely due to chance.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54A954B-6362-5747-912F-EEB797EE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In stats p &lt;0.05 is good but in business I have seen p&lt;0.2.</a:t>
            </a:r>
          </a:p>
          <a:p>
            <a:pPr algn="ctr"/>
            <a:r>
              <a:rPr lang="en-US" sz="1200" dirty="0"/>
              <a:t>It’s a good idea to rebuild a model without variables that do not meet the cutoff.</a:t>
            </a:r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7C6D381-AD02-C742-899A-CB82C6B0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Summary of the 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P-Values</a:t>
            </a:r>
          </a:p>
          <a:p>
            <a:pPr algn="ctr"/>
            <a:r>
              <a:rPr lang="en-US" sz="1200" dirty="0"/>
              <a:t>We could drop ??? Based on p values?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variables should we drop with a p-value &gt;=0.2?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747F358C-CA0D-0649-88E5-16AFA2EF6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A385-5F86-6A42-BA4C-E9132354F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Parsimony or compactness is desirable in models.  The more features in a model, the more complexity we introduce, data integrity, data interactions, time to fit and time to predict are all impacted.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A807167-92BA-9C47-8FAE-FAE64B31C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68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R-</a:t>
            </a:r>
            <a:r>
              <a:rPr lang="en-US" sz="1100" dirty="0" err="1"/>
              <a:t>Sq</a:t>
            </a:r>
            <a:r>
              <a:rPr lang="en-US" sz="1100" dirty="0"/>
              <a:t>: how much of the variation are the model is fitting. R-</a:t>
            </a:r>
            <a:r>
              <a:rPr lang="en-US" sz="1100" dirty="0" err="1"/>
              <a:t>Sq</a:t>
            </a:r>
            <a:r>
              <a:rPr lang="en-US" sz="1100" dirty="0"/>
              <a:t>  measures the linear relationship between Price &amp; 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C3444DF-7ADD-EC4E-9B1F-D0667D3EE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two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13EE7097-FFEF-F148-8B51-7DCC45D6B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 dirty="0">
                <a:latin typeface="Franklin Gothic Book" pitchFamily="34" charset="0"/>
              </a:rPr>
              <a:t>When used with </a:t>
            </a:r>
            <a:r>
              <a:rPr lang="en-US" altLang="en-US" u="sng" dirty="0">
                <a:latin typeface="Franklin Gothic Book" pitchFamily="34" charset="0"/>
              </a:rPr>
              <a:t>new</a:t>
            </a:r>
            <a:r>
              <a:rPr lang="en-US" altLang="en-US" dirty="0">
                <a:latin typeface="Franklin Gothic Book" pitchFamily="34" charset="0"/>
              </a:rPr>
              <a:t> data, models of great complexity may do not do so well.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4B7D50C-0022-2E43-8754-3CBFEE1FB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script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good is Dale’s model?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FDCE6B2-0B24-D046-9D4E-36EB93C6F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7973B9-1E6D-9746-A569-BB17FC50E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84F95-C2E8-5743-83EA-CA3C7972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10/7/24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B5E43-38DF-2945-B1B2-733E74D4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view of overfitting to a problem…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F448-4515-1D4A-BA82-A3EB0EEF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7C3F-1517-C648-982A-F1A148DFF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158492"/>
            <a:ext cx="4737100" cy="3175000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9CD8A6A-0546-234C-8973-614ED403A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en-US" dirty="0"/>
              <a:t>Kwartler </a:t>
            </a:r>
          </a:p>
        </p:txBody>
      </p:sp>
    </p:spTree>
    <p:extLst>
      <p:ext uri="{BB962C8B-B14F-4D97-AF65-F5344CB8AC3E}">
        <p14:creationId xmlns:p14="http://schemas.microsoft.com/office/powerpoint/2010/main" val="6381652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5414</TotalTime>
  <Words>3255</Words>
  <Application>Microsoft Macintosh PowerPoint</Application>
  <PresentationFormat>On-screen Show (4:3)</PresentationFormat>
  <Paragraphs>771</Paragraphs>
  <Slides>70</Slides>
  <Notes>21</Notes>
  <HiddenSlides>2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Cambria Math</vt:lpstr>
      <vt:lpstr>Franklin Gothic Book</vt:lpstr>
      <vt:lpstr>Helvetica Neue</vt:lpstr>
      <vt:lpstr>Open Sans</vt:lpstr>
      <vt:lpstr>Wingdings 2</vt:lpstr>
      <vt:lpstr>1_Office Theme</vt:lpstr>
      <vt:lpstr>think-cell Slide</vt:lpstr>
      <vt:lpstr>Regression</vt:lpstr>
      <vt:lpstr>Your Data Mining Toolbox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Another view of overfitting to a problem…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Evaluating a Prediction Model</vt:lpstr>
      <vt:lpstr>RMSE</vt:lpstr>
      <vt:lpstr>RMSE</vt:lpstr>
      <vt:lpstr>MAPE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Back to script D</vt:lpstr>
    </vt:vector>
  </TitlesOfParts>
  <Company>Liberty Mutual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Ted Kwartler</cp:lastModifiedBy>
  <cp:revision>278</cp:revision>
  <dcterms:created xsi:type="dcterms:W3CDTF">2018-05-23T17:24:59Z</dcterms:created>
  <dcterms:modified xsi:type="dcterms:W3CDTF">2024-10-08T01:28:40Z</dcterms:modified>
</cp:coreProperties>
</file>